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57" r:id="rId3"/>
    <p:sldId id="258" r:id="rId4"/>
    <p:sldId id="259" r:id="rId5"/>
    <p:sldId id="261" r:id="rId6"/>
    <p:sldId id="269" r:id="rId7"/>
    <p:sldId id="262" r:id="rId8"/>
    <p:sldId id="272" r:id="rId9"/>
    <p:sldId id="273" r:id="rId10"/>
    <p:sldId id="266" r:id="rId11"/>
    <p:sldId id="265" r:id="rId12"/>
    <p:sldId id="268" r:id="rId13"/>
    <p:sldId id="256" r:id="rId14"/>
    <p:sldId id="264" r:id="rId15"/>
    <p:sldId id="274" r:id="rId16"/>
    <p:sldId id="271" r:id="rId17"/>
    <p:sldId id="270" r:id="rId18"/>
    <p:sldId id="277" r:id="rId19"/>
    <p:sldId id="276" r:id="rId20"/>
    <p:sldId id="275" r:id="rId21"/>
    <p:sldId id="279" r:id="rId22"/>
    <p:sldId id="27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84AC6-2B51-46AC-A5A6-984E789D5464}" type="datetimeFigureOut">
              <a:rPr lang="es-ES" smtClean="0"/>
              <a:pPr/>
              <a:t>19/08/2016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3489F-A3CA-4DA2-8A7C-DEF6E75C68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89D9-7B13-486D-990E-C089EE29CB47}" type="datetime1">
              <a:rPr lang="es-ES" smtClean="0"/>
              <a:pPr/>
              <a:t>19/08/2016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contenido de la Presentación "AMOK" es propiedad intelectual registrada del Grupo GEES Spain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A5E2-7F4E-4D0A-9B8C-ED504310E5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5387-3AC3-4C1A-80C5-4D580A3F687A}" type="datetime1">
              <a:rPr lang="es-ES" smtClean="0"/>
              <a:pPr/>
              <a:t>19/08/2016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contenido de la Presentación "AMOK" es propiedad intelectual registrada del Grupo GEES Spain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A5E2-7F4E-4D0A-9B8C-ED504310E5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7196-D6F6-4C59-AFEA-3AADDE507BB6}" type="datetime1">
              <a:rPr lang="es-ES" smtClean="0"/>
              <a:pPr/>
              <a:t>19/08/2016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contenido de la Presentación "AMOK" es propiedad intelectual registrada del Grupo GEES Spain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A5E2-7F4E-4D0A-9B8C-ED504310E5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4214-DB48-40B3-B2EA-35389F00E945}" type="datetime1">
              <a:rPr lang="es-ES" smtClean="0"/>
              <a:pPr/>
              <a:t>19/08/2016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contenido de la Presentación "AMOK" es propiedad intelectual registrada del Grupo GEES Spain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A5E2-7F4E-4D0A-9B8C-ED504310E5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D43A-E9EC-4D8A-BC04-779EDB4ED1A6}" type="datetime1">
              <a:rPr lang="es-ES" smtClean="0"/>
              <a:pPr/>
              <a:t>19/08/2016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contenido de la Presentación "AMOK" es propiedad intelectual registrada del Grupo GEES Spain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A5E2-7F4E-4D0A-9B8C-ED504310E5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2CA9-EF4F-473E-913B-BC630FE12084}" type="datetime1">
              <a:rPr lang="es-ES" smtClean="0"/>
              <a:pPr/>
              <a:t>19/08/2016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contenido de la Presentación "AMOK" es propiedad intelectual registrada del Grupo GEES Spain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A5E2-7F4E-4D0A-9B8C-ED504310E5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61B6-661F-46C1-960E-8AAF2C696537}" type="datetime1">
              <a:rPr lang="es-ES" smtClean="0"/>
              <a:pPr/>
              <a:t>19/08/2016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contenido de la Presentación "AMOK" es propiedad intelectual registrada del Grupo GEES Spain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A5E2-7F4E-4D0A-9B8C-ED504310E5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1675-3E82-4F53-B1A2-E9FC562D3B3A}" type="datetime1">
              <a:rPr lang="es-ES" smtClean="0"/>
              <a:pPr/>
              <a:t>19/08/2016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contenido de la Presentación "AMOK" es propiedad intelectual registrada del Grupo GEES Spain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A5E2-7F4E-4D0A-9B8C-ED504310E5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102F-F91A-4E86-87C2-CF900E5C1F38}" type="datetime1">
              <a:rPr lang="es-ES" smtClean="0"/>
              <a:pPr/>
              <a:t>19/08/2016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contenido de la Presentación "AMOK" es propiedad intelectual registrada del Grupo GEES Spain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A5E2-7F4E-4D0A-9B8C-ED504310E5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1684-5007-4050-BF6F-75E1CDD6A85D}" type="datetime1">
              <a:rPr lang="es-ES" smtClean="0"/>
              <a:pPr/>
              <a:t>19/08/2016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contenido de la Presentación "AMOK" es propiedad intelectual registrada del Grupo GEES Spain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A5E2-7F4E-4D0A-9B8C-ED504310E5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D496-5EE3-4CBF-BB3B-04B5FEE27F87}" type="datetime1">
              <a:rPr lang="es-ES" smtClean="0"/>
              <a:pPr/>
              <a:t>19/08/2016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contenido de la Presentación "AMOK" es propiedad intelectual registrada del Grupo GEES Spain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A5E2-7F4E-4D0A-9B8C-ED504310E5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23B77-DE61-4B1D-9911-6DDEE9720982}" type="datetime1">
              <a:rPr lang="es-ES" smtClean="0"/>
              <a:pPr/>
              <a:t>19/08/2016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El contenido de la Presentación "AMOK" es propiedad intelectual registrada del Grupo GEES Spain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A5E2-7F4E-4D0A-9B8C-ED504310E5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764704"/>
            <a:ext cx="849694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" pitchFamily="34" charset="0"/>
                <a:cs typeface="Arial" pitchFamily="34" charset="0"/>
              </a:rPr>
              <a:t>AGRESIONES ARMADAS POR IMPULSO</a:t>
            </a:r>
          </a:p>
          <a:p>
            <a:pPr algn="ctr"/>
            <a:endParaRPr lang="es-ES" sz="3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6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AMOK</a:t>
            </a:r>
          </a:p>
          <a:p>
            <a:pPr algn="ctr"/>
            <a:endParaRPr lang="es-ES" sz="3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dirty="0" smtClean="0">
                <a:latin typeface="Arial" pitchFamily="34" charset="0"/>
                <a:cs typeface="Arial" pitchFamily="34" charset="0"/>
              </a:rPr>
              <a:t>TAHARRUSH</a:t>
            </a:r>
          </a:p>
          <a:p>
            <a:pPr algn="ctr"/>
            <a:endParaRPr lang="es-ES" sz="3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dirty="0" smtClean="0">
                <a:latin typeface="Arial" pitchFamily="34" charset="0"/>
                <a:cs typeface="Arial" pitchFamily="34" charset="0"/>
              </a:rPr>
              <a:t>SEUDOTERRORISTAS INSPIRADOS</a:t>
            </a:r>
          </a:p>
          <a:p>
            <a:pPr algn="ctr"/>
            <a:endParaRPr lang="es-ES" sz="11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100" dirty="0" smtClean="0">
                <a:latin typeface="Arial" pitchFamily="34" charset="0"/>
                <a:cs typeface="Arial" pitchFamily="34" charset="0"/>
              </a:rPr>
              <a:t>Diego Miranda Escolta Adscrito a la Secretaria de Estado del Ministerio del Interior ®</a:t>
            </a:r>
          </a:p>
          <a:p>
            <a:pPr algn="ctr"/>
            <a:r>
              <a:rPr lang="es-ES" sz="1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Criminólogo “Criminal Profiling” Analista de la Conducta</a:t>
            </a:r>
            <a:endParaRPr lang="es-ES" sz="11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856984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88640"/>
            <a:ext cx="80648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itchFamily="34" charset="0"/>
                <a:cs typeface="Arial" pitchFamily="34" charset="0"/>
              </a:rPr>
              <a:t>Es importante que se sepa y recordar que el viernes en el que se cometió esta acción, se cumplían cinco años de la masacre en Noruega provocada por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Anders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Breivik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. ¿Casualidad? </a:t>
            </a:r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Por supuesto que </a:t>
            </a:r>
            <a:r>
              <a:rPr lang="es-E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>
                <a:latin typeface="Arial" pitchFamily="34" charset="0"/>
                <a:cs typeface="Arial" pitchFamily="34" charset="0"/>
              </a:rPr>
              <a:t>El nombre </a:t>
            </a:r>
            <a:r>
              <a:rPr lang="es-E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"AMOK"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procede de la palabra malaya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meng-âmok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, que significa “atacar y matar con ira ciega”, pues fue allí donde fue observado este fenómeno por primera vez. 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hecho, la Real Academia define «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amok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» del modo siguiente: "Entre los malayos,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ataque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de locura homicida".</a:t>
            </a: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928992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itchFamily="34" charset="0"/>
                <a:cs typeface="Arial" pitchFamily="34" charset="0"/>
              </a:rPr>
              <a:t>La Asociación Americana de Psiquiatría clasificaba hasta hace pocos años como una de las "enfermedades ligadas a fenómenos culturales" y la vinculaba, como en tantos otros casos con el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dhat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(propio de la India) y el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latah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(que aparece en el Sureste de Asia y el Pacífico Sur). 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Sin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embargo, se ha descrito en otros ámbitos culturales bajo denominaciones diferentes, como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berserk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en Escandinavia,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cafard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en Polinesia,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iich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’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entre los indios navajos, etc.</a:t>
            </a: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6912768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La Criminología caracteriza muchos asesinatos masivos como productos de este síndrome, aunque la mayoría de las veces que se da, los investigadores no terminan de identificar estos casos (por desconocimiento) y mucho menos le ocurre a la prensa y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autoridades policiales,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políticas etc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Son muy pocos, menos del 5% los casos de AMOK cuando se producen </a:t>
            </a:r>
            <a:r>
              <a:rPr lang="es-E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intervenciones por impulso armadas.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Escasa o Nula Preparación. 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928992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\DIEGO NEW FORMACION\AMOK\GEES SINDROME DE AMOK.jpg"/>
          <p:cNvPicPr>
            <a:picLocks noChangeAspect="1" noChangeArrowheads="1"/>
          </p:cNvPicPr>
          <p:nvPr/>
        </p:nvPicPr>
        <p:blipFill>
          <a:blip r:embed="rId2" cstate="print"/>
          <a:srcRect t="8657"/>
          <a:stretch>
            <a:fillRect/>
          </a:stretch>
        </p:blipFill>
        <p:spPr bwMode="auto">
          <a:xfrm>
            <a:off x="157109" y="1844824"/>
            <a:ext cx="8986891" cy="4104456"/>
          </a:xfrm>
          <a:prstGeom prst="rect">
            <a:avLst/>
          </a:prstGeom>
          <a:noFill/>
        </p:spPr>
      </p:pic>
      <p:pic>
        <p:nvPicPr>
          <p:cNvPr id="6" name="5 Imagen" descr="LOGO-GEES-CIS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1080120" cy="1204113"/>
          </a:xfrm>
          <a:prstGeom prst="rect">
            <a:avLst/>
          </a:prstGeo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856984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26064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CASOS VERDADEROS DE AMOK</a:t>
            </a:r>
          </a:p>
          <a:p>
            <a:pPr algn="ctr"/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Solo el 5%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de las Ataques por Impulso Armados son casos de </a:t>
            </a:r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AMOK</a:t>
            </a:r>
            <a:endParaRPr lang="es-ES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0466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latin typeface="Arial" pitchFamily="34" charset="0"/>
                <a:cs typeface="Arial" pitchFamily="34" charset="0"/>
              </a:rPr>
              <a:t>Ali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David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Sonboly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, planeo el tiroteo durante más de un año, invirtió 4.350 euros en el arma.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  <p:pic>
        <p:nvPicPr>
          <p:cNvPr id="20482" name="Picture 2" descr="http://cdn.20m.es/img2/recortes/2016/07/23/319891-900-480.jpg?v=20160724143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7920880" cy="4034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  <p:pic>
        <p:nvPicPr>
          <p:cNvPr id="28674" name="Picture 2" descr="EE.UU.: Así actuó la pareja de asesinos de San Bernard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7200800" cy="349567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83568" y="476672"/>
            <a:ext cx="74888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Syed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Rizwan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Farook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yTashfeen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Malik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de 28 y 27 años respectivamente, combinaron un acto de inspiración islamista con un </a:t>
            </a:r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AMOK.</a:t>
            </a: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Un caso Excepcional de estudio. 03/12/2015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7992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El actuó por </a:t>
            </a:r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AMOK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, ella por Inspiración Islamista</a:t>
            </a: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                                                   </a:t>
            </a:r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“SAMPAKU”</a:t>
            </a:r>
            <a:endParaRPr lang="es-ES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856984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  <p:pic>
        <p:nvPicPr>
          <p:cNvPr id="29698" name="Picture 2" descr="http://cde.3.elcomercio.pe/ima/0/1/3/9/9/1399182/base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056784" cy="4104456"/>
          </a:xfrm>
          <a:prstGeom prst="rect">
            <a:avLst/>
          </a:prstGeom>
          <a:noFill/>
        </p:spPr>
      </p:pic>
      <p:pic>
        <p:nvPicPr>
          <p:cNvPr id="29700" name="Picture 4" descr="http://cde.3.elcomercio.pe/ima/0/1/3/9/9/1399182/base_image.jpg"/>
          <p:cNvPicPr>
            <a:picLocks noChangeAspect="1" noChangeArrowheads="1"/>
          </p:cNvPicPr>
          <p:nvPr/>
        </p:nvPicPr>
        <p:blipFill>
          <a:blip r:embed="rId3" cstate="print"/>
          <a:srcRect l="10992" t="30993" r="60918" b="53651"/>
          <a:stretch>
            <a:fillRect/>
          </a:stretch>
        </p:blipFill>
        <p:spPr bwMode="auto">
          <a:xfrm>
            <a:off x="755576" y="4797152"/>
            <a:ext cx="4699469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548680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err="1">
                <a:latin typeface="Arial" pitchFamily="34" charset="0"/>
                <a:cs typeface="Arial" pitchFamily="34" charset="0"/>
              </a:rPr>
              <a:t>Farook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había estado en una fiesta organizada para trabajadores en el Centro Regional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Inland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, que atiende a pacientes con discapacidades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mentales y lugar en el que trabajaba. Aparentemente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se retiró después de algún tipo de discusión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Más tarde regresó con su esposa y comenzó la acción armada que dejo 15 personas asesinadas.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856984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836712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¿Hay patrones </a:t>
            </a:r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que se puedan identificar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en una persona que va a cometer una acción armada por impulso, y nos permitan detectarla o anticiparnos a ella?</a:t>
            </a: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9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SI LOS HAY</a:t>
            </a:r>
            <a:endParaRPr lang="es-ES" sz="9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856984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40466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Pautas de actuación ante un Atacante Armado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856984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  <p:pic>
        <p:nvPicPr>
          <p:cNvPr id="31746" name="Picture 2" descr="D:\Mis Documentos\IMPORTANTE TODO\ULTIMO SEPT 14\GEES AMOK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6909177" cy="428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content-mad1-1.xx.fbcdn.net/v/t1.0-9/13775562_1007336496029915_1426362507877587937_n.jpg?oh=9064e2eb7fbe64cda7e63e421ab79ce7&amp;oe=585C5A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076483" cy="5904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3 Imagen" descr="GEES MIRAN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941168"/>
            <a:ext cx="1124744" cy="1124744"/>
          </a:xfrm>
          <a:prstGeom prst="rect">
            <a:avLst/>
          </a:prstGeo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8712968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548680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El Agresor se volverá totalmente </a:t>
            </a:r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“pronador”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Es igual de peligrosa un arma blanca que un arma de fuego. 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La distancia nos salvará la vida. </a:t>
            </a:r>
            <a:r>
              <a:rPr lang="es-E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Siempre Mal</a:t>
            </a:r>
          </a:p>
          <a:p>
            <a:endParaRPr lang="es-E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Entrenar en Situación Dinámica.</a:t>
            </a:r>
          </a:p>
          <a:p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Definir Roles.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856984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Estudie como porta su dotación.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Entrene en “seco” arme, desarme, enfunde, desenfunde, cambio de cargador etc…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Aprenda a caminar en una situación armada.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Aprenda a mirar en una situación armada.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“Solo con aprender no sirve, hay que </a:t>
            </a:r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ENTRENAR</a:t>
            </a:r>
            <a:endParaRPr lang="es-ES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856984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77048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 Europa y por lo tanto en España, nos encontramos ante nuevos retos y amenazas.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Siempre miramos hacia otro lado, y así nos va.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La que esta en juego es su vida, y la de los que dependen de cómo usted actúe.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“Entrene como trabaja, y trabajará como entrene”</a:t>
            </a:r>
          </a:p>
          <a:p>
            <a:pPr algn="ctr"/>
            <a:endParaRPr lang="es-ES" sz="2400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Gracias por su Atención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856984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836712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itchFamily="34" charset="0"/>
                <a:cs typeface="Arial" pitchFamily="34" charset="0"/>
              </a:rPr>
              <a:t>EL TIROTEO DE MÚNICH,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FUE UN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CASO DE AMOK. (D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 Miranda) </a:t>
            </a:r>
            <a:r>
              <a:rPr lang="es-E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Publicado a la hora del suceso.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latin typeface="Arial" pitchFamily="34" charset="0"/>
                <a:cs typeface="Arial" pitchFamily="34" charset="0"/>
              </a:rPr>
              <a:t>El atacante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convocó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a la gente a través de las Redes sociales (suplantando la identidad de otra persona) en el Centro Comercial donde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actuó.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Además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el viernes en el que ejecutó la acción, se cumplían los cinco años de la masacre en Noruega provocada por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Anders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Breivik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3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928992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980728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itchFamily="34" charset="0"/>
                <a:cs typeface="Arial" pitchFamily="34" charset="0"/>
              </a:rPr>
              <a:t>Una de las peculiaridades del </a:t>
            </a:r>
            <a:r>
              <a:rPr lang="es-E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"AMOK"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es que no hay enfrentamiento con la Autoridad </a:t>
            </a:r>
            <a:r>
              <a:rPr lang="es-E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"se le reconoce"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y en la mayoría de los casos el autor se quita la vida ante la presencia de agentes actuantes,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insistiendo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en que no hay enfrentamiento. (por esto la importancia de saber de que hablamos en cada caso de violencia armada, en los que hay muchas tipologías distintas y las </a:t>
            </a:r>
            <a:r>
              <a:rPr lang="es-E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habrá en mayor número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en Europa).</a:t>
            </a:r>
          </a:p>
        </p:txBody>
      </p:sp>
      <p:pic>
        <p:nvPicPr>
          <p:cNvPr id="5" name="4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928992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404664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Entre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el material encontrado en la habitación del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estudiante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Ali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David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Sonboly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se encontró el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libro </a:t>
            </a:r>
            <a:r>
              <a:rPr lang="es-E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s-ES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Amok</a:t>
            </a:r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(un término que se refiere a las matanzas masivas provocadas por un acceso de locura,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veremos la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definición más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adelante), </a:t>
            </a:r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“por </a:t>
            </a:r>
            <a:r>
              <a:rPr lang="es-E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qué matan los estudiantes". </a:t>
            </a:r>
            <a:endParaRPr lang="es-ES" sz="2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policía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pudo comprobar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que había convocado a varias personas a través de Facebook en el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McDonalds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, donde cometió el ataque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Para ello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pirateó- usurpó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la cuenta de Facebook de otra persona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PLANIFICACIÓN LARGA.</a:t>
            </a:r>
            <a:endParaRPr lang="es-ES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928992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80648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se van a dar muchos nuevos casos de ataques en Europa, porque unos llevan a otros y surgen nuevas "inspiraciones" es algo en lo que desde el Grupo GEES Spain estamos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insistiendo y avisando en Redes Sociales Corporativas y Foros Profesionales. </a:t>
            </a:r>
            <a:r>
              <a:rPr lang="es-E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casi nadie le parece interesar esto.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Pero no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solo eso, estamos trabajando en concreto con el fenómeno de </a:t>
            </a:r>
            <a:r>
              <a:rPr lang="es-E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"AMOK"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desde hace camino de dos años (prácticamente desconocido en Europa)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tras un estudio de este fenómeno que data de finales del año 2011.</a:t>
            </a: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12968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76672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Al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igual que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lo estamos haciendo con el fenómeno del </a:t>
            </a:r>
            <a:r>
              <a:rPr lang="es-E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Taharrush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“Blog Personal”</a:t>
            </a:r>
          </a:p>
          <a:p>
            <a:pPr algn="just"/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www.diegomiranda.es/sin-tapujos-soy-maño</a:t>
            </a:r>
          </a:p>
          <a:p>
            <a:pPr algn="just"/>
            <a:r>
              <a:rPr lang="es-ES" sz="2800" dirty="0">
                <a:latin typeface="Arial" pitchFamily="34" charset="0"/>
                <a:cs typeface="Arial" pitchFamily="34" charset="0"/>
              </a:rPr>
              <a:t> 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>
                <a:latin typeface="Arial" pitchFamily="34" charset="0"/>
                <a:cs typeface="Arial" pitchFamily="34" charset="0"/>
              </a:rPr>
              <a:t>Y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otras nuevas formas de hacer daño y de quitar vidas que han llegado, o se están dando en el viejo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continente desde la Navidad pasada.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QUE HAN VENIDO PARA QUEDARSE</a:t>
            </a:r>
            <a:endParaRPr lang="es-E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928992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928992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59947" t="8400" r="10522" b="6551"/>
          <a:stretch>
            <a:fillRect/>
          </a:stretch>
        </p:blipFill>
        <p:spPr bwMode="auto">
          <a:xfrm>
            <a:off x="755576" y="188640"/>
            <a:ext cx="72008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GEES MIRA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517232"/>
            <a:ext cx="1124744" cy="1124744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928992" cy="365125"/>
          </a:xfrm>
        </p:spPr>
        <p:txBody>
          <a:bodyPr/>
          <a:lstStyle/>
          <a:p>
            <a:r>
              <a:rPr lang="es-ES" dirty="0" smtClean="0"/>
              <a:t>El contenido de la Presentación "AMOK" es propiedad intelectual registrada del Grupo GEES Spain</a:t>
            </a:r>
            <a:endParaRPr lang="es-E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60538" t="8400" r="10817"/>
          <a:stretch>
            <a:fillRect/>
          </a:stretch>
        </p:blipFill>
        <p:spPr bwMode="auto">
          <a:xfrm>
            <a:off x="971600" y="188640"/>
            <a:ext cx="691276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1275</Words>
  <Application>Microsoft Office PowerPoint</Application>
  <PresentationFormat>Presentación en pantalla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Ataques por Impulso Armados y AMOK no es lo mismo</dc:title>
  <dc:subject>Grupo GEES Spain</dc:subject>
  <dc:creator>Director Diego Miranda</dc:creator>
  <cp:keywords>Formación para CCFFSS, FAS y Servicios de Seguridad</cp:keywords>
  <cp:lastModifiedBy>ECI</cp:lastModifiedBy>
  <cp:revision>19</cp:revision>
  <dcterms:created xsi:type="dcterms:W3CDTF">2016-08-18T18:53:11Z</dcterms:created>
  <dcterms:modified xsi:type="dcterms:W3CDTF">2016-08-19T07:23:45Z</dcterms:modified>
  <cp:category>Uso Público de Interés General</cp:category>
  <cp:contentStatus>Vigente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